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IBM Plex Sans Light"/>
      <p:regular r:id="rId13"/>
      <p:bold r:id="rId14"/>
      <p:italic r:id="rId15"/>
      <p:boldItalic r:id="rId16"/>
    </p:embeddedFon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IBMPlexSansLight-regular.fntdata"/><Relationship Id="rId12" Type="http://schemas.openxmlformats.org/officeDocument/2006/relationships/slide" Target="slides/slide7.xml"/><Relationship Id="rId15" Type="http://schemas.openxmlformats.org/officeDocument/2006/relationships/font" Target="fonts/IBMPlexSansLight-italic.fntdata"/><Relationship Id="rId14" Type="http://schemas.openxmlformats.org/officeDocument/2006/relationships/font" Target="fonts/IBMPlexSansLight-bold.fntdata"/><Relationship Id="rId17" Type="http://schemas.openxmlformats.org/officeDocument/2006/relationships/font" Target="fonts/Roboto-regular.fntdata"/><Relationship Id="rId16" Type="http://schemas.openxmlformats.org/officeDocument/2006/relationships/font" Target="fonts/IBMPlexSansLight-boldItalic.fntdata"/><Relationship Id="rId19" Type="http://schemas.openxmlformats.org/officeDocument/2006/relationships/font" Target="fonts/Roboto-italic.fntdata"/><Relationship Id="rId1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lankMap-World-162E.svg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6f3d3455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2b6f3d345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b6f15dcfe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b6f15dcfe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f0f09d39dc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g1f0f09d39dc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6f3d34551_0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2b6f3d34551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r>
              <a:rPr lang="en-GB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map from </a:t>
            </a:r>
            <a:r>
              <a:rPr lang="en-GB" sz="600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https://commons.wikimedia.org/wiki/File:BlankMap-World-162E.svg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8aec56173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8aec56173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Working</a:t>
            </a:r>
            <a:r>
              <a:rPr lang="en-GB"/>
              <a:t> groups in red are mentioned in this talk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b6f3d34551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b6f3d34551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f0edc3b9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f0edc3b9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1" Type="http://schemas.openxmlformats.org/officeDocument/2006/relationships/image" Target="../media/image15.png"/><Relationship Id="rId10" Type="http://schemas.openxmlformats.org/officeDocument/2006/relationships/image" Target="../media/image10.png"/><Relationship Id="rId9" Type="http://schemas.openxmlformats.org/officeDocument/2006/relationships/image" Target="../media/image1.jp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40" Type="http://schemas.openxmlformats.org/officeDocument/2006/relationships/image" Target="../media/image45.png"/><Relationship Id="rId42" Type="http://schemas.openxmlformats.org/officeDocument/2006/relationships/image" Target="../media/image41.png"/><Relationship Id="rId41" Type="http://schemas.openxmlformats.org/officeDocument/2006/relationships/image" Target="../media/image34.png"/><Relationship Id="rId44" Type="http://schemas.openxmlformats.org/officeDocument/2006/relationships/image" Target="../media/image42.png"/><Relationship Id="rId43" Type="http://schemas.openxmlformats.org/officeDocument/2006/relationships/hyperlink" Target="https://jravilab.github.io/" TargetMode="External"/><Relationship Id="rId46" Type="http://schemas.openxmlformats.org/officeDocument/2006/relationships/hyperlink" Target="http://www.eurac.edu/en/research/health/biomed/staff/Pages/staffdetails.aspx?persId=34084" TargetMode="External"/><Relationship Id="rId45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Relationship Id="rId48" Type="http://schemas.openxmlformats.org/officeDocument/2006/relationships/image" Target="../media/image38.png"/><Relationship Id="rId47" Type="http://schemas.openxmlformats.org/officeDocument/2006/relationships/hyperlink" Target="http://www.eurac.edu/en/research/health/biomed/staff/Pages/staffdetails.aspx?persId=34084" TargetMode="External"/><Relationship Id="rId49" Type="http://schemas.openxmlformats.org/officeDocument/2006/relationships/image" Target="../media/image37.jpg"/><Relationship Id="rId5" Type="http://schemas.openxmlformats.org/officeDocument/2006/relationships/hyperlink" Target="https://www.linkedin.com/in/babasaraki" TargetMode="External"/><Relationship Id="rId6" Type="http://schemas.openxmlformats.org/officeDocument/2006/relationships/hyperlink" Target="https://www.linkedin.com/in/xueyidong/" TargetMode="External"/><Relationship Id="rId7" Type="http://schemas.openxmlformats.org/officeDocument/2006/relationships/hyperlink" Target="https://scholar.google.com/citations?user=ypGqJkEAAAAJ" TargetMode="External"/><Relationship Id="rId8" Type="http://schemas.openxmlformats.org/officeDocument/2006/relationships/hyperlink" Target="https://scholar.google.com/citations?user=ypGqJkEAAAAJ" TargetMode="External"/><Relationship Id="rId31" Type="http://schemas.openxmlformats.org/officeDocument/2006/relationships/image" Target="../media/image23.png"/><Relationship Id="rId30" Type="http://schemas.openxmlformats.org/officeDocument/2006/relationships/image" Target="../media/image17.jpg"/><Relationship Id="rId33" Type="http://schemas.openxmlformats.org/officeDocument/2006/relationships/hyperlink" Target="https://www.huber.embl.de/people/mike-smith/" TargetMode="External"/><Relationship Id="rId32" Type="http://schemas.openxmlformats.org/officeDocument/2006/relationships/hyperlink" Target="https://www.huber.embl.de/people/mike-smith/" TargetMode="External"/><Relationship Id="rId35" Type="http://schemas.openxmlformats.org/officeDocument/2006/relationships/hyperlink" Target="https://www.utu.fi/en/people/leo-lahti" TargetMode="External"/><Relationship Id="rId34" Type="http://schemas.openxmlformats.org/officeDocument/2006/relationships/image" Target="../media/image20.png"/><Relationship Id="rId37" Type="http://schemas.openxmlformats.org/officeDocument/2006/relationships/image" Target="../media/image21.png"/><Relationship Id="rId36" Type="http://schemas.openxmlformats.org/officeDocument/2006/relationships/image" Target="../media/image29.png"/><Relationship Id="rId39" Type="http://schemas.openxmlformats.org/officeDocument/2006/relationships/image" Target="../media/image32.jpg"/><Relationship Id="rId38" Type="http://schemas.openxmlformats.org/officeDocument/2006/relationships/image" Target="../media/image22.jpg"/><Relationship Id="rId62" Type="http://schemas.openxmlformats.org/officeDocument/2006/relationships/hyperlink" Target="https://www.linkedin.com/in/muwajorda" TargetMode="External"/><Relationship Id="rId61" Type="http://schemas.openxmlformats.org/officeDocument/2006/relationships/image" Target="../media/image43.png"/><Relationship Id="rId20" Type="http://schemas.openxmlformats.org/officeDocument/2006/relationships/hyperlink" Target="https://www.linkedin.com/in/nicoleortogero/" TargetMode="External"/><Relationship Id="rId64" Type="http://schemas.openxmlformats.org/officeDocument/2006/relationships/hyperlink" Target="https://www.telethonkids.org.au/contact-us/our-people/p/stephen-pederson/" TargetMode="External"/><Relationship Id="rId63" Type="http://schemas.openxmlformats.org/officeDocument/2006/relationships/image" Target="../media/image48.png"/><Relationship Id="rId22" Type="http://schemas.openxmlformats.org/officeDocument/2006/relationships/image" Target="../media/image26.jpg"/><Relationship Id="rId66" Type="http://schemas.openxmlformats.org/officeDocument/2006/relationships/image" Target="../media/image46.jpg"/><Relationship Id="rId21" Type="http://schemas.openxmlformats.org/officeDocument/2006/relationships/image" Target="../media/image25.png"/><Relationship Id="rId65" Type="http://schemas.openxmlformats.org/officeDocument/2006/relationships/image" Target="../media/image51.png"/><Relationship Id="rId24" Type="http://schemas.openxmlformats.org/officeDocument/2006/relationships/image" Target="../media/image18.png"/><Relationship Id="rId23" Type="http://schemas.openxmlformats.org/officeDocument/2006/relationships/hyperlink" Target="https://github.com/kozo2" TargetMode="External"/><Relationship Id="rId67" Type="http://schemas.openxmlformats.org/officeDocument/2006/relationships/hyperlink" Target="https://www.linkedin.com/in/maria-doyle-11220739/" TargetMode="External"/><Relationship Id="rId60" Type="http://schemas.openxmlformats.org/officeDocument/2006/relationships/hyperlink" Target="https://twitter.com/Luyi_T" TargetMode="External"/><Relationship Id="rId26" Type="http://schemas.openxmlformats.org/officeDocument/2006/relationships/image" Target="../media/image28.png"/><Relationship Id="rId25" Type="http://schemas.openxmlformats.org/officeDocument/2006/relationships/image" Target="../media/image30.png"/><Relationship Id="rId28" Type="http://schemas.openxmlformats.org/officeDocument/2006/relationships/hyperlink" Target="https://www.rdm.ox.ac.uk/people/kevin-rue-albrecht" TargetMode="External"/><Relationship Id="rId27" Type="http://schemas.openxmlformats.org/officeDocument/2006/relationships/image" Target="../media/image19.png"/><Relationship Id="rId29" Type="http://schemas.openxmlformats.org/officeDocument/2006/relationships/hyperlink" Target="https://www.rdm.ox.ac.uk/people/kevin-rue-albrecht" TargetMode="External"/><Relationship Id="rId51" Type="http://schemas.openxmlformats.org/officeDocument/2006/relationships/image" Target="../media/image33.png"/><Relationship Id="rId50" Type="http://schemas.openxmlformats.org/officeDocument/2006/relationships/image" Target="../media/image31.png"/><Relationship Id="rId53" Type="http://schemas.openxmlformats.org/officeDocument/2006/relationships/image" Target="../media/image39.png"/><Relationship Id="rId52" Type="http://schemas.openxmlformats.org/officeDocument/2006/relationships/image" Target="../media/image35.png"/><Relationship Id="rId11" Type="http://schemas.openxmlformats.org/officeDocument/2006/relationships/hyperlink" Target="https://www.bioconductor.org/about/community-advisory-board/" TargetMode="External"/><Relationship Id="rId55" Type="http://schemas.openxmlformats.org/officeDocument/2006/relationships/hyperlink" Target="https://www.linkedin.com/in/afgane/" TargetMode="External"/><Relationship Id="rId10" Type="http://schemas.openxmlformats.org/officeDocument/2006/relationships/hyperlink" Target="https://www.hsph.harvard.edu/aedin-culhane/" TargetMode="External"/><Relationship Id="rId54" Type="http://schemas.openxmlformats.org/officeDocument/2006/relationships/image" Target="../media/image40.png"/><Relationship Id="rId13" Type="http://schemas.openxmlformats.org/officeDocument/2006/relationships/hyperlink" Target="https://www.linkedin.com/in/lori-shepherd-b49993172" TargetMode="External"/><Relationship Id="rId57" Type="http://schemas.openxmlformats.org/officeDocument/2006/relationships/image" Target="../media/image56.png"/><Relationship Id="rId12" Type="http://schemas.openxmlformats.org/officeDocument/2006/relationships/image" Target="../media/image11.png"/><Relationship Id="rId56" Type="http://schemas.openxmlformats.org/officeDocument/2006/relationships/hyperlink" Target="https://au.linkedin.com/in/mengbo-li-064b2b230" TargetMode="External"/><Relationship Id="rId15" Type="http://schemas.openxmlformats.org/officeDocument/2006/relationships/image" Target="../media/image9.png"/><Relationship Id="rId59" Type="http://schemas.openxmlformats.org/officeDocument/2006/relationships/image" Target="../media/image44.png"/><Relationship Id="rId14" Type="http://schemas.openxmlformats.org/officeDocument/2006/relationships/hyperlink" Target="https://www.linkedin.com/in/lori-shepherd-b49993172" TargetMode="External"/><Relationship Id="rId58" Type="http://schemas.openxmlformats.org/officeDocument/2006/relationships/hyperlink" Target="https://github.com/Jiefei-Wang" TargetMode="External"/><Relationship Id="rId17" Type="http://schemas.openxmlformats.org/officeDocument/2006/relationships/hyperlink" Target="https://www.dcassol.com/" TargetMode="External"/><Relationship Id="rId16" Type="http://schemas.openxmlformats.org/officeDocument/2006/relationships/image" Target="../media/image14.png"/><Relationship Id="rId19" Type="http://schemas.openxmlformats.org/officeDocument/2006/relationships/image" Target="../media/image7.png"/><Relationship Id="rId18" Type="http://schemas.openxmlformats.org/officeDocument/2006/relationships/hyperlink" Target="https://www.dcassol.com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orkinggroups.bioconductor.org/currently-active-working-groups-committees.htm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5" Type="http://schemas.openxmlformats.org/officeDocument/2006/relationships/image" Target="../media/image47.png"/><Relationship Id="rId6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49.png"/><Relationship Id="rId5" Type="http://schemas.openxmlformats.org/officeDocument/2006/relationships/image" Target="../media/image53.png"/><Relationship Id="rId6" Type="http://schemas.openxmlformats.org/officeDocument/2006/relationships/image" Target="../media/image50.png"/><Relationship Id="rId7" Type="http://schemas.openxmlformats.org/officeDocument/2006/relationships/hyperlink" Target="https://the-turing-way.netlify.app/community-handbook/translation/translation-hello-crowdin" TargetMode="External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265600" y="1236875"/>
            <a:ext cx="61746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3900"/>
              <a:t>The Bioconductor Community Advisory Board</a:t>
            </a:r>
            <a:endParaRPr sz="6300"/>
          </a:p>
        </p:txBody>
      </p:sp>
      <p:sp>
        <p:nvSpPr>
          <p:cNvPr id="55" name="Google Shape;55;p13"/>
          <p:cNvSpPr txBox="1"/>
          <p:nvPr/>
        </p:nvSpPr>
        <p:spPr>
          <a:xfrm>
            <a:off x="4394375" y="2683563"/>
            <a:ext cx="42552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 Maria Doyle, Prof Aedin Culhane </a:t>
            </a:r>
            <a:endParaRPr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Limerick, Ireland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500"/>
              <a:t>YERUN Award</a:t>
            </a:r>
            <a:endParaRPr sz="1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500"/>
              <a:t>Feb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/>
              <a:t>14</a:t>
            </a:r>
            <a:r>
              <a:rPr b="0" baseline="3000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</a:t>
            </a:r>
            <a:r>
              <a:rPr lang="en-GB" sz="1500"/>
              <a:t>4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74827"/>
            <a:ext cx="1464775" cy="16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550" y="1577713"/>
            <a:ext cx="1408150" cy="162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2700" y="2776136"/>
            <a:ext cx="1408151" cy="163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1700" y="1567114"/>
            <a:ext cx="1408151" cy="163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9582" y="2803300"/>
            <a:ext cx="1408151" cy="163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5067" y="460735"/>
            <a:ext cx="1312650" cy="152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9">
            <a:alphaModFix/>
          </a:blip>
          <a:srcRect b="67318" l="0" r="0" t="5521"/>
          <a:stretch/>
        </p:blipFill>
        <p:spPr>
          <a:xfrm>
            <a:off x="38125" y="4462550"/>
            <a:ext cx="1754175" cy="63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87875" y="4434352"/>
            <a:ext cx="2422950" cy="6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1">
            <a:alphaModFix/>
          </a:blip>
          <a:srcRect b="0" l="0" r="42686" t="0"/>
          <a:stretch/>
        </p:blipFill>
        <p:spPr>
          <a:xfrm>
            <a:off x="7606400" y="4681625"/>
            <a:ext cx="1356624" cy="3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350" y="1198575"/>
            <a:ext cx="3673826" cy="365220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272125" y="1016100"/>
            <a:ext cx="373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98400" y="271375"/>
            <a:ext cx="84636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Bioconductor is a 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community-led open source software project a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dvanc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ing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 biological discovery </a:t>
            </a:r>
            <a:endParaRPr i="0" sz="20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ldmap.pdf" id="76" name="Google Shape;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200" y="1013175"/>
            <a:ext cx="6245851" cy="28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695425" y="3471125"/>
            <a:ext cx="25344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3810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IBM Plex Sans Light"/>
              <a:buNone/>
            </a:pPr>
            <a:r>
              <a:rPr b="0" i="0" lang="en-GB" sz="1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Site users - per location</a:t>
            </a:r>
            <a:endParaRPr sz="500"/>
          </a:p>
        </p:txBody>
      </p:sp>
      <p:sp>
        <p:nvSpPr>
          <p:cNvPr id="78" name="Google Shape;78;p15"/>
          <p:cNvSpPr txBox="1"/>
          <p:nvPr/>
        </p:nvSpPr>
        <p:spPr>
          <a:xfrm>
            <a:off x="251198" y="3897375"/>
            <a:ext cx="3768300" cy="6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sp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"/>
              <a:buNone/>
            </a:pPr>
            <a:r>
              <a:rPr i="0" lang="en-GB" sz="1700" u="none" cap="none" strike="noStrike">
                <a:solidFill>
                  <a:srgbClr val="000000"/>
                </a:solidFill>
              </a:rPr>
              <a:t>10,000s users   </a:t>
            </a:r>
            <a:endParaRPr i="0" sz="1700" u="none" cap="none" strike="noStrike">
              <a:solidFill>
                <a:srgbClr val="000000"/>
              </a:solidFill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i="0" lang="en-GB" sz="1700" u="none" cap="none" strike="noStrike">
                <a:solidFill>
                  <a:srgbClr val="000000"/>
                </a:solidFill>
              </a:rPr>
              <a:t>&gt;</a:t>
            </a:r>
            <a:r>
              <a:rPr lang="en-GB" sz="1700"/>
              <a:t>60</a:t>
            </a:r>
            <a:r>
              <a:rPr i="0" lang="en-GB" sz="1700" u="none" cap="none" strike="noStrike">
                <a:solidFill>
                  <a:srgbClr val="000000"/>
                </a:solidFill>
              </a:rPr>
              <a:t>,000 papers </a:t>
            </a:r>
            <a:r>
              <a:rPr lang="en-GB" sz="1700"/>
              <a:t>citing Bioconductor</a:t>
            </a:r>
            <a:endParaRPr sz="1700"/>
          </a:p>
        </p:txBody>
      </p:sp>
      <p:pic>
        <p:nvPicPr>
          <p:cNvPr descr="BiocNumberPackages.pdf" id="79" name="Google Shape;7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7875" y="3558202"/>
            <a:ext cx="2762882" cy="155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6675" y="102375"/>
            <a:ext cx="2029799" cy="565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15"/>
          <p:cNvGrpSpPr/>
          <p:nvPr/>
        </p:nvGrpSpPr>
        <p:grpSpPr>
          <a:xfrm rot="5400000">
            <a:off x="7075263" y="3356705"/>
            <a:ext cx="76905" cy="300344"/>
            <a:chOff x="2070100" y="2563700"/>
            <a:chExt cx="92400" cy="411825"/>
          </a:xfrm>
        </p:grpSpPr>
        <p:cxnSp>
          <p:nvCxnSpPr>
            <p:cNvPr id="82" name="Google Shape;82;p15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3" name="Google Shape;83;p15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5"/>
          <p:cNvSpPr txBox="1"/>
          <p:nvPr/>
        </p:nvSpPr>
        <p:spPr>
          <a:xfrm>
            <a:off x="7166346" y="3331438"/>
            <a:ext cx="5439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2020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7580588" y="3300607"/>
            <a:ext cx="16437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300">
                <a:latin typeface="Roboto"/>
                <a:ea typeface="Roboto"/>
                <a:cs typeface="Roboto"/>
                <a:sym typeface="Roboto"/>
              </a:rPr>
              <a:t>Bioconductor Community Advisory Board (CAB) founded</a:t>
            </a:r>
            <a:r>
              <a:rPr lang="en-GB" sz="1300">
                <a:latin typeface="Roboto"/>
                <a:ea typeface="Roboto"/>
                <a:cs typeface="Roboto"/>
                <a:sym typeface="Roboto"/>
              </a:rPr>
              <a:t> by Aedin Culhane and Matt Ritchie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5"/>
          <p:cNvSpPr/>
          <p:nvPr/>
        </p:nvSpPr>
        <p:spPr>
          <a:xfrm rot="5400000">
            <a:off x="5748247" y="2488768"/>
            <a:ext cx="2365800" cy="645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7120602" y="1222001"/>
            <a:ext cx="6354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200">
                <a:latin typeface="Roboto"/>
                <a:ea typeface="Roboto"/>
                <a:cs typeface="Roboto"/>
                <a:sym typeface="Roboto"/>
              </a:rPr>
              <a:t>2001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7612872" y="1197800"/>
            <a:ext cx="16437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Roboto"/>
                <a:ea typeface="Roboto"/>
                <a:cs typeface="Roboto"/>
                <a:sym typeface="Roboto"/>
              </a:rPr>
              <a:t>Bioconductor founded</a:t>
            </a:r>
            <a:endParaRPr b="1"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-GB" sz="1300">
                <a:latin typeface="Roboto"/>
                <a:ea typeface="Roboto"/>
                <a:cs typeface="Roboto"/>
                <a:sym typeface="Roboto"/>
              </a:rPr>
              <a:t>y Robert Gentleman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9" name="Google Shape;89;p15"/>
          <p:cNvGrpSpPr/>
          <p:nvPr/>
        </p:nvGrpSpPr>
        <p:grpSpPr>
          <a:xfrm rot="5400000">
            <a:off x="7075263" y="1226363"/>
            <a:ext cx="76905" cy="300344"/>
            <a:chOff x="2070100" y="2563700"/>
            <a:chExt cx="92400" cy="411825"/>
          </a:xfrm>
        </p:grpSpPr>
        <p:cxnSp>
          <p:nvCxnSpPr>
            <p:cNvPr id="90" name="Google Shape;90;p15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1" name="Google Shape;91;p15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Google Shape;92;p15"/>
          <p:cNvSpPr txBox="1"/>
          <p:nvPr/>
        </p:nvSpPr>
        <p:spPr>
          <a:xfrm>
            <a:off x="188950" y="202800"/>
            <a:ext cx="7167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Bioconductor reaches researchers worldwide, growing </a:t>
            </a:r>
            <a:endParaRPr sz="2000">
              <a:solidFill>
                <a:srgbClr val="0D0D0D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from a single idea in 2001 to a global community</a:t>
            </a:r>
            <a:endParaRPr sz="2000">
              <a:solidFill>
                <a:srgbClr val="0D0D0D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t/>
            </a:r>
            <a:endParaRPr sz="2000">
              <a:solidFill>
                <a:srgbClr val="0D0D0D"/>
              </a:solidFill>
              <a:highlight>
                <a:srgbClr val="FFFFFF"/>
              </a:highlight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7057200" y="3244025"/>
            <a:ext cx="2029800" cy="14988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368" y="1867449"/>
            <a:ext cx="6584544" cy="275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4">
            <a:alphaModFix/>
          </a:blip>
          <a:srcRect b="13690" l="20548" r="18278" t="6988"/>
          <a:stretch/>
        </p:blipFill>
        <p:spPr>
          <a:xfrm>
            <a:off x="611391" y="3588376"/>
            <a:ext cx="617700" cy="72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217875" y="4348411"/>
            <a:ext cx="14202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94C2"/>
              </a:buClr>
              <a:buSzPts val="800"/>
              <a:buFont typeface="Verdana"/>
              <a:buNone/>
            </a:pPr>
            <a:r>
              <a:rPr lang="en-GB" sz="80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5"/>
              </a:rPr>
              <a:t>Umar Ahmad</a:t>
            </a:r>
            <a:endParaRPr b="0" i="0" sz="800" u="none" cap="none" strike="noStrike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Bauchi State University,</a:t>
            </a:r>
            <a:r>
              <a:rPr b="0" i="0" lang="en-GB" sz="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Nigeria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269113" y="4313547"/>
            <a:ext cx="1006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81C2"/>
              </a:buClr>
              <a:buSzPts val="800"/>
              <a:buFont typeface="Verdana"/>
              <a:buNone/>
            </a:pPr>
            <a:r>
              <a:rPr lang="en-GB" sz="80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6"/>
              </a:rPr>
              <a:t>Xueyi Dong</a:t>
            </a:r>
            <a:r>
              <a:rPr lang="en-GB" sz="8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en-GB" sz="80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WEHI</a:t>
            </a:r>
            <a:r>
              <a:rPr b="0" i="0" lang="en-GB" sz="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Australia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412715" y="2902102"/>
            <a:ext cx="10308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sng" cap="none" strike="noStrike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Estefania </a:t>
            </a:r>
            <a:r>
              <a:rPr b="0" i="0" lang="en-GB" sz="800" u="sng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Mancini</a:t>
            </a:r>
            <a:r>
              <a:rPr b="0" i="0" lang="en-GB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Centre for Genomic Regulation, Spain</a:t>
            </a:r>
            <a:endParaRPr b="1" i="0" sz="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03" name="Google Shape;103;p16"/>
          <p:cNvGrpSpPr/>
          <p:nvPr/>
        </p:nvGrpSpPr>
        <p:grpSpPr>
          <a:xfrm>
            <a:off x="2134505" y="2466155"/>
            <a:ext cx="1269887" cy="765029"/>
            <a:chOff x="5390263" y="3046716"/>
            <a:chExt cx="3068100" cy="1978353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9">
              <a:alphaModFix/>
            </a:blip>
            <a:srcRect b="19530" l="-1397" r="-1387" t="0"/>
            <a:stretch/>
          </p:blipFill>
          <p:spPr>
            <a:xfrm>
              <a:off x="5817913" y="3046716"/>
              <a:ext cx="1669500" cy="182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05" name="Google Shape;105;p16"/>
            <p:cNvSpPr txBox="1"/>
            <p:nvPr/>
          </p:nvSpPr>
          <p:spPr>
            <a:xfrm>
              <a:off x="5390263" y="4580169"/>
              <a:ext cx="3068100" cy="44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81C2"/>
                </a:buClr>
                <a:buSzPts val="800"/>
                <a:buFont typeface="Verdana"/>
                <a:buNone/>
              </a:pPr>
              <a:r>
                <a:rPr b="0" i="0" lang="en-GB" sz="800" u="sng" cap="none" strike="noStrike">
                  <a:solidFill>
                    <a:srgbClr val="1A81C2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Aedin Culhane</a:t>
              </a:r>
              <a:r>
                <a:rPr b="0" i="0" lang="en-GB" sz="800" u="none" cap="none" strike="noStrike">
                  <a:solidFill>
                    <a:schemeClr val="dk1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rPr>
                <a:t>, </a:t>
              </a:r>
              <a:r>
                <a:rPr lang="en-GB" sz="800">
                  <a:solidFill>
                    <a:schemeClr val="dk1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rPr>
                <a:t>University</a:t>
              </a:r>
              <a:r>
                <a:rPr b="0" i="0" lang="en-GB" sz="800" u="none" cap="none" strike="noStrike">
                  <a:solidFill>
                    <a:schemeClr val="dk1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rPr>
                <a:t> of </a:t>
              </a:r>
              <a:r>
                <a:rPr lang="en-GB" sz="800">
                  <a:solidFill>
                    <a:schemeClr val="dk1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rPr>
                <a:t>Limerick, Ireland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16"/>
          <p:cNvSpPr txBox="1"/>
          <p:nvPr/>
        </p:nvSpPr>
        <p:spPr>
          <a:xfrm>
            <a:off x="2427619" y="4817225"/>
            <a:ext cx="4512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000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https://www.bioconductor.org/about/community-advisory-board/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" name="Google Shape;107;p16"/>
          <p:cNvGrpSpPr/>
          <p:nvPr/>
        </p:nvGrpSpPr>
        <p:grpSpPr>
          <a:xfrm>
            <a:off x="6229877" y="923949"/>
            <a:ext cx="1181092" cy="708700"/>
            <a:chOff x="-156498" y="0"/>
            <a:chExt cx="2622900" cy="1880838"/>
          </a:xfrm>
        </p:grpSpPr>
        <p:pic>
          <p:nvPicPr>
            <p:cNvPr id="108" name="Google Shape;108;p16"/>
            <p:cNvPicPr preferRelativeResize="0"/>
            <p:nvPr/>
          </p:nvPicPr>
          <p:blipFill rotWithShape="1">
            <a:blip r:embed="rId12">
              <a:alphaModFix/>
            </a:blip>
            <a:srcRect b="-7719" l="-3850" r="3849" t="7720"/>
            <a:stretch/>
          </p:blipFill>
          <p:spPr>
            <a:xfrm>
              <a:off x="211675" y="0"/>
              <a:ext cx="1828800" cy="182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09" name="Google Shape;109;p16"/>
            <p:cNvSpPr txBox="1"/>
            <p:nvPr/>
          </p:nvSpPr>
          <p:spPr>
            <a:xfrm>
              <a:off x="-156498" y="1435938"/>
              <a:ext cx="2622900" cy="44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81C2"/>
                </a:buClr>
                <a:buSzPts val="800"/>
                <a:buFont typeface="Verdana"/>
                <a:buNone/>
              </a:pPr>
              <a:r>
                <a:rPr b="0" i="0" lang="en-GB" sz="800" u="sng" cap="none" strike="noStrike">
                  <a:solidFill>
                    <a:srgbClr val="1A81C2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  <a:hlinkClick r:id="rId1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Lori Shepher</a:t>
              </a:r>
              <a:r>
                <a:rPr lang="en-GB" sz="800" u="sng">
                  <a:solidFill>
                    <a:srgbClr val="1A81C2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  <a:hlinkClick r:id="rId1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d</a:t>
              </a:r>
              <a:endParaRPr b="0" i="0" sz="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Verdana"/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rPr>
                <a:t>Roswell Park Comprehensive Cancer Center, USA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81873" y="3634386"/>
            <a:ext cx="281517" cy="169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niela Cassol" id="111" name="Google Shape;111;p16"/>
          <p:cNvPicPr preferRelativeResize="0"/>
          <p:nvPr/>
        </p:nvPicPr>
        <p:blipFill rotWithShape="1">
          <a:blip r:embed="rId16">
            <a:alphaModFix/>
          </a:blip>
          <a:srcRect b="0" l="0" r="8071" t="0"/>
          <a:stretch/>
        </p:blipFill>
        <p:spPr>
          <a:xfrm>
            <a:off x="4309164" y="2290096"/>
            <a:ext cx="719400" cy="708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" name="Google Shape;112;p16"/>
          <p:cNvSpPr/>
          <p:nvPr/>
        </p:nvSpPr>
        <p:spPr>
          <a:xfrm>
            <a:off x="4091364" y="2987798"/>
            <a:ext cx="10308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sng" cap="none" strike="noStrike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Daniela </a:t>
            </a:r>
            <a:r>
              <a:rPr b="0" i="0" lang="en-GB" sz="800" u="sng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Cassol</a:t>
            </a:r>
            <a:endParaRPr b="0" i="0" sz="8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Lawrence Berkeley 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National Lab, </a:t>
            </a:r>
            <a:r>
              <a:rPr b="0" i="0" lang="en-GB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USA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990750" y="2409962"/>
            <a:ext cx="281517" cy="178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/>
          <p:nvPr/>
        </p:nvSpPr>
        <p:spPr>
          <a:xfrm>
            <a:off x="4937779" y="3753080"/>
            <a:ext cx="12699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0"/>
              </a:rPr>
              <a:t>Nicole Ortogero</a:t>
            </a:r>
            <a:endParaRPr b="1" i="0" sz="8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NanoString Technologies</a:t>
            </a:r>
            <a:r>
              <a:rPr b="0" i="0" lang="en-GB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Seattle</a:t>
            </a:r>
            <a:r>
              <a:rPr b="0" i="0" lang="en-GB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USA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stefania Mancini" id="115" name="Google Shape;115;p1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87267" y="2228447"/>
            <a:ext cx="719400" cy="651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6" name="Google Shape;116;p16"/>
          <p:cNvGrpSpPr/>
          <p:nvPr/>
        </p:nvGrpSpPr>
        <p:grpSpPr>
          <a:xfrm>
            <a:off x="4177637" y="858846"/>
            <a:ext cx="1323470" cy="1219341"/>
            <a:chOff x="4165069" y="465648"/>
            <a:chExt cx="2352000" cy="2574621"/>
          </a:xfrm>
        </p:grpSpPr>
        <p:grpSp>
          <p:nvGrpSpPr>
            <p:cNvPr id="117" name="Google Shape;117;p16"/>
            <p:cNvGrpSpPr/>
            <p:nvPr/>
          </p:nvGrpSpPr>
          <p:grpSpPr>
            <a:xfrm>
              <a:off x="4165069" y="465648"/>
              <a:ext cx="2352000" cy="2574621"/>
              <a:chOff x="4165069" y="242628"/>
              <a:chExt cx="2352000" cy="2574621"/>
            </a:xfrm>
          </p:grpSpPr>
          <p:pic>
            <p:nvPicPr>
              <p:cNvPr id="118" name="Google Shape;118;p16"/>
              <p:cNvPicPr preferRelativeResize="0"/>
              <p:nvPr/>
            </p:nvPicPr>
            <p:blipFill rotWithShape="1">
              <a:blip r:embed="rId22">
                <a:alphaModFix/>
              </a:blip>
              <a:srcRect b="3103" l="0" r="0" t="7467"/>
              <a:stretch/>
            </p:blipFill>
            <p:spPr>
              <a:xfrm>
                <a:off x="4690284" y="242628"/>
                <a:ext cx="1416900" cy="1696500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19" name="Google Shape;119;p16"/>
              <p:cNvSpPr txBox="1"/>
              <p:nvPr/>
            </p:nvSpPr>
            <p:spPr>
              <a:xfrm>
                <a:off x="4165069" y="1658949"/>
                <a:ext cx="2352000" cy="115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A81C2"/>
                  </a:buClr>
                  <a:buSzPts val="800"/>
                  <a:buFont typeface="Verdana"/>
                  <a:buNone/>
                </a:pPr>
                <a:r>
                  <a:rPr b="0" i="0" lang="en-GB" sz="800" u="sng" cap="none" strike="noStrike">
                    <a:solidFill>
                      <a:srgbClr val="1A81C2"/>
                    </a:solidFill>
                    <a:highlight>
                      <a:srgbClr val="FFFFFF"/>
                    </a:highlight>
                    <a:latin typeface="Verdana"/>
                    <a:ea typeface="Verdana"/>
                    <a:cs typeface="Verdana"/>
                    <a:sym typeface="Verdana"/>
                    <a:hlinkClick r:id="rId23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Kozo Nishida</a:t>
                </a:r>
                <a:endParaRPr b="0" i="0" sz="800" u="none" cap="none" strike="noStrike">
                  <a:solidFill>
                    <a:schemeClr val="dk1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Verdana"/>
                  <a:buNone/>
                </a:pPr>
                <a:r>
                  <a:rPr lang="en-GB" sz="800">
                    <a:solidFill>
                      <a:schemeClr val="dk1"/>
                    </a:solidFill>
                    <a:highlight>
                      <a:srgbClr val="FFFFFF"/>
                    </a:highlight>
                    <a:latin typeface="Verdana"/>
                    <a:ea typeface="Verdana"/>
                    <a:cs typeface="Verdana"/>
                    <a:sym typeface="Verdana"/>
                  </a:rPr>
                  <a:t>TUAT</a:t>
                </a:r>
                <a:r>
                  <a:rPr b="0" i="0" lang="en-GB" sz="800" u="none" cap="none" strike="noStrike">
                    <a:solidFill>
                      <a:schemeClr val="dk1"/>
                    </a:solidFill>
                    <a:highlight>
                      <a:srgbClr val="FFFFFF"/>
                    </a:highlight>
                    <a:latin typeface="Verdana"/>
                    <a:ea typeface="Verdana"/>
                    <a:cs typeface="Verdana"/>
                    <a:sym typeface="Verdana"/>
                  </a:rPr>
                  <a:t>, Japan</a:t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120;p16"/>
            <p:cNvGrpSpPr/>
            <p:nvPr/>
          </p:nvGrpSpPr>
          <p:grpSpPr>
            <a:xfrm>
              <a:off x="5929280" y="585960"/>
              <a:ext cx="465309" cy="307464"/>
              <a:chOff x="5929280" y="585960"/>
              <a:chExt cx="465309" cy="307464"/>
            </a:xfrm>
          </p:grpSpPr>
          <p:pic>
            <p:nvPicPr>
              <p:cNvPr id="121" name="Google Shape;121;p16"/>
              <p:cNvPicPr preferRelativeResize="0"/>
              <p:nvPr/>
            </p:nvPicPr>
            <p:blipFill rotWithShape="1">
              <a:blip r:embed="rId24">
                <a:alphaModFix/>
              </a:blip>
              <a:srcRect b="0" l="0" r="0" t="0"/>
              <a:stretch/>
            </p:blipFill>
            <p:spPr>
              <a:xfrm>
                <a:off x="5933921" y="585960"/>
                <a:ext cx="460668" cy="3071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2" name="Google Shape;122;p16"/>
              <p:cNvSpPr/>
              <p:nvPr/>
            </p:nvSpPr>
            <p:spPr>
              <a:xfrm>
                <a:off x="5929280" y="586224"/>
                <a:ext cx="463200" cy="307200"/>
              </a:xfrm>
              <a:prstGeom prst="rect">
                <a:avLst/>
              </a:prstGeom>
              <a:noFill/>
              <a:ln cap="flat" cmpd="sng" w="9525">
                <a:solidFill>
                  <a:schemeClr val="dk1">
                    <a:alpha val="63919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3" name="Google Shape;123;p16"/>
          <p:cNvSpPr txBox="1"/>
          <p:nvPr/>
        </p:nvSpPr>
        <p:spPr>
          <a:xfrm>
            <a:off x="83875" y="-25725"/>
            <a:ext cx="89709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i="0" lang="en-GB" sz="2000" u="none" cap="none" strike="noStrike">
                <a:solidFill>
                  <a:schemeClr val="dk1"/>
                </a:solidFill>
              </a:rPr>
              <a:t>Bioconductor Community Advisory Board (CAB) 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globally champions the mission of open-source in bioinformatics</a:t>
            </a:r>
            <a:endParaRPr i="0" sz="2000" u="none" cap="none" strike="noStrike">
              <a:solidFill>
                <a:schemeClr val="dk1"/>
              </a:solidFill>
            </a:endParaRPr>
          </a:p>
        </p:txBody>
      </p:sp>
      <p:pic>
        <p:nvPicPr>
          <p:cNvPr descr="Flag of Spain - Wikipedia" id="124" name="Google Shape;124;p1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287044" y="2226725"/>
            <a:ext cx="263851" cy="159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 of Argentina | Britannica" id="125" name="Google Shape;125;p1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286909" y="2385223"/>
            <a:ext cx="260486" cy="147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6"/>
          <p:cNvGrpSpPr/>
          <p:nvPr/>
        </p:nvGrpSpPr>
        <p:grpSpPr>
          <a:xfrm>
            <a:off x="412704" y="939743"/>
            <a:ext cx="1006330" cy="946912"/>
            <a:chOff x="-36493" y="625513"/>
            <a:chExt cx="1695300" cy="1960075"/>
          </a:xfrm>
        </p:grpSpPr>
        <p:pic>
          <p:nvPicPr>
            <p:cNvPr descr="Kevin Rue-Albrecht" id="127" name="Google Shape;127;p1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82775" y="625513"/>
              <a:ext cx="1388100" cy="138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8" name="Google Shape;128;p16"/>
            <p:cNvSpPr/>
            <p:nvPr/>
          </p:nvSpPr>
          <p:spPr>
            <a:xfrm>
              <a:off x="-36493" y="1971488"/>
              <a:ext cx="1695300" cy="614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sng" cap="none" strike="noStrike">
                  <a:solidFill>
                    <a:srgbClr val="0563C1"/>
                  </a:solidFill>
                  <a:latin typeface="Verdana"/>
                  <a:ea typeface="Verdana"/>
                  <a:cs typeface="Verdana"/>
                  <a:sym typeface="Verdana"/>
                  <a:hlinkClick r:id="rId2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Kevin </a:t>
              </a:r>
              <a:r>
                <a:rPr b="0" i="0" lang="en-GB" sz="800" u="sng" cap="none" strike="noStrik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  <a:hlinkClick r:id="rId29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Rue-Albrecht</a:t>
              </a:r>
              <a:endParaRPr b="0" i="0" sz="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University of Oxford, UK</a:t>
              </a:r>
              <a:endPara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United Kingdom UK Britain Flag 150 x 90cm | YourFlag" id="129" name="Google Shape;129;p1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-760677" y="-1929064"/>
            <a:ext cx="54864" cy="342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16"/>
          <p:cNvGrpSpPr/>
          <p:nvPr/>
        </p:nvGrpSpPr>
        <p:grpSpPr>
          <a:xfrm>
            <a:off x="1374847" y="923007"/>
            <a:ext cx="889981" cy="902033"/>
            <a:chOff x="1487622" y="495775"/>
            <a:chExt cx="1546180" cy="1884732"/>
          </a:xfrm>
        </p:grpSpPr>
        <p:pic>
          <p:nvPicPr>
            <p:cNvPr descr="Mike Smith" id="131" name="Google Shape;131;p16"/>
            <p:cNvPicPr preferRelativeResize="0"/>
            <p:nvPr/>
          </p:nvPicPr>
          <p:blipFill rotWithShape="1">
            <a:blip r:embed="rId31">
              <a:alphaModFix/>
            </a:blip>
            <a:srcRect b="3799" l="0" r="0" t="0"/>
            <a:stretch/>
          </p:blipFill>
          <p:spPr>
            <a:xfrm>
              <a:off x="1487622" y="495775"/>
              <a:ext cx="1501734" cy="14446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6"/>
            <p:cNvSpPr/>
            <p:nvPr/>
          </p:nvSpPr>
          <p:spPr>
            <a:xfrm>
              <a:off x="1687102" y="1940407"/>
              <a:ext cx="1346700" cy="440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sng" cap="none" strike="noStrike">
                  <a:solidFill>
                    <a:srgbClr val="0563C1"/>
                  </a:solidFill>
                  <a:latin typeface="Verdana"/>
                  <a:ea typeface="Verdana"/>
                  <a:cs typeface="Verdana"/>
                  <a:sym typeface="Verdana"/>
                  <a:hlinkClick r:id="rId3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Mike </a:t>
              </a:r>
              <a:r>
                <a:rPr b="0" i="0" lang="en-GB" sz="800" u="sng" cap="none" strike="noStrik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  <a:hlinkClick r:id="rId3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Smith</a:t>
              </a:r>
              <a:endParaRPr b="0" i="0" sz="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EMBL, Germany</a:t>
              </a:r>
              <a:endPara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" name="Google Shape;133;p16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2654293" y="572747"/>
              <a:ext cx="375341" cy="226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ited Kingdom UK Britain Flag 150 x 90cm | YourFlag" id="134" name="Google Shape;134;p16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653883" y="801319"/>
              <a:ext cx="368196" cy="230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16"/>
          <p:cNvSpPr txBox="1"/>
          <p:nvPr/>
        </p:nvSpPr>
        <p:spPr>
          <a:xfrm>
            <a:off x="2357144" y="1595914"/>
            <a:ext cx="10911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800"/>
              <a:buFont typeface="Verdana"/>
              <a:buNone/>
            </a:pPr>
            <a:r>
              <a:rPr lang="en-GB" sz="80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35"/>
              </a:rPr>
              <a:t>Leo Lahti</a:t>
            </a:r>
            <a:endParaRPr b="0" i="0" sz="800" u="none" cap="none" strike="noStrike">
              <a:solidFill>
                <a:schemeClr val="accent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University Turku</a:t>
            </a:r>
            <a:r>
              <a:rPr b="0" i="0" lang="en-GB" sz="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GB" sz="8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Finland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276389" y="3796246"/>
            <a:ext cx="281517" cy="178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6"/>
          <p:cNvCxnSpPr/>
          <p:nvPr/>
        </p:nvCxnSpPr>
        <p:spPr>
          <a:xfrm>
            <a:off x="1248227" y="2078134"/>
            <a:ext cx="775200" cy="30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38" name="Google Shape;138;p16"/>
          <p:cNvCxnSpPr/>
          <p:nvPr/>
        </p:nvCxnSpPr>
        <p:spPr>
          <a:xfrm>
            <a:off x="2012855" y="2034214"/>
            <a:ext cx="136800" cy="375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39" name="Google Shape;139;p16"/>
          <p:cNvCxnSpPr/>
          <p:nvPr/>
        </p:nvCxnSpPr>
        <p:spPr>
          <a:xfrm flipH="1">
            <a:off x="2539083" y="1988494"/>
            <a:ext cx="313200" cy="222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0" name="Google Shape;140;p16"/>
          <p:cNvCxnSpPr/>
          <p:nvPr/>
        </p:nvCxnSpPr>
        <p:spPr>
          <a:xfrm flipH="1" rot="10800000">
            <a:off x="1428935" y="2565494"/>
            <a:ext cx="452400" cy="110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1" name="Google Shape;141;p16"/>
          <p:cNvCxnSpPr/>
          <p:nvPr/>
        </p:nvCxnSpPr>
        <p:spPr>
          <a:xfrm flipH="1" rot="10800000">
            <a:off x="1116153" y="3128888"/>
            <a:ext cx="650100" cy="45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2" name="Google Shape;142;p16"/>
          <p:cNvCxnSpPr/>
          <p:nvPr/>
        </p:nvCxnSpPr>
        <p:spPr>
          <a:xfrm>
            <a:off x="3378816" y="3913068"/>
            <a:ext cx="788700" cy="49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3" name="Google Shape;143;p16"/>
          <p:cNvCxnSpPr/>
          <p:nvPr/>
        </p:nvCxnSpPr>
        <p:spPr>
          <a:xfrm flipH="1" rot="10800000">
            <a:off x="5003759" y="2507841"/>
            <a:ext cx="580200" cy="242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4" name="Google Shape;144;p16"/>
          <p:cNvCxnSpPr>
            <a:stCxn id="145" idx="0"/>
          </p:cNvCxnSpPr>
          <p:nvPr/>
        </p:nvCxnSpPr>
        <p:spPr>
          <a:xfrm flipH="1" rot="10800000">
            <a:off x="5525078" y="2485297"/>
            <a:ext cx="8100" cy="579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6" name="Google Shape;146;p16"/>
          <p:cNvCxnSpPr/>
          <p:nvPr/>
        </p:nvCxnSpPr>
        <p:spPr>
          <a:xfrm rot="10800000">
            <a:off x="4104031" y="3941642"/>
            <a:ext cx="211500" cy="12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7" name="Google Shape;147;p16"/>
          <p:cNvCxnSpPr/>
          <p:nvPr/>
        </p:nvCxnSpPr>
        <p:spPr>
          <a:xfrm flipH="1">
            <a:off x="3991635" y="1811447"/>
            <a:ext cx="797400" cy="840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8" name="Google Shape;148;p16"/>
          <p:cNvCxnSpPr/>
          <p:nvPr/>
        </p:nvCxnSpPr>
        <p:spPr>
          <a:xfrm flipH="1">
            <a:off x="5524371" y="1939956"/>
            <a:ext cx="392400" cy="645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9" name="Google Shape;149;p16"/>
          <p:cNvCxnSpPr/>
          <p:nvPr/>
        </p:nvCxnSpPr>
        <p:spPr>
          <a:xfrm flipH="1">
            <a:off x="7047558" y="1807745"/>
            <a:ext cx="617700" cy="54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50" name="Google Shape;150;p16"/>
          <p:cNvCxnSpPr/>
          <p:nvPr/>
        </p:nvCxnSpPr>
        <p:spPr>
          <a:xfrm rot="10800000">
            <a:off x="6770347" y="3681026"/>
            <a:ext cx="230100" cy="139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51" name="Google Shape;151;p16"/>
          <p:cNvCxnSpPr/>
          <p:nvPr/>
        </p:nvCxnSpPr>
        <p:spPr>
          <a:xfrm flipH="1">
            <a:off x="6261950" y="1974388"/>
            <a:ext cx="548400" cy="566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52" name="Google Shape;152;p16"/>
          <p:cNvCxnSpPr/>
          <p:nvPr/>
        </p:nvCxnSpPr>
        <p:spPr>
          <a:xfrm rot="10800000">
            <a:off x="6281047" y="2585925"/>
            <a:ext cx="71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153" name="Google Shape;153;p16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160053" y="1122354"/>
            <a:ext cx="248685" cy="1506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ted Kingdom UK Britain Flag 150 x 90cm | YourFlag" id="154" name="Google Shape;154;p1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62419" y="983107"/>
            <a:ext cx="245488" cy="138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stralian National Flag (fully Sewn) 1370 X 685mm" id="155" name="Google Shape;155;p16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4168261" y="4121457"/>
            <a:ext cx="333100" cy="169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of American National Flag USA 60 x 90cm | YourFlag" id="156" name="Google Shape;156;p1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4989357" y="2268113"/>
            <a:ext cx="284302" cy="161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of American National Flag USA 60 x 90cm | YourFlag" id="157" name="Google Shape;157;p1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210622" y="963483"/>
            <a:ext cx="230156" cy="130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of American National Flag USA 60 x 90cm | YourFlag" id="158" name="Google Shape;158;p1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786977" y="2177098"/>
            <a:ext cx="284302" cy="16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5222078" y="3064297"/>
            <a:ext cx="606000" cy="63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Image of American National Flag USA 60 x 90cm | YourFlag" id="159" name="Google Shape;159;p1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084774" y="949009"/>
            <a:ext cx="284302" cy="161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of American National Flag USA 60 x 90cm | YourFlag" id="160" name="Google Shape;160;p1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5017277" y="3491119"/>
            <a:ext cx="284302" cy="16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 rotWithShape="1">
          <a:blip r:embed="rId40">
            <a:alphaModFix/>
          </a:blip>
          <a:srcRect b="12042" l="13936" r="12049" t="8937"/>
          <a:stretch/>
        </p:blipFill>
        <p:spPr>
          <a:xfrm>
            <a:off x="2476546" y="3557002"/>
            <a:ext cx="788700" cy="7629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ustralian National Flag (fully Sewn) 1370 X 685mm" id="162" name="Google Shape;162;p16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2314965" y="4075263"/>
            <a:ext cx="323455" cy="1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1">
            <a:alphaModFix/>
          </a:blip>
          <a:srcRect b="-1306" l="3586" r="-8145" t="2316"/>
          <a:stretch/>
        </p:blipFill>
        <p:spPr>
          <a:xfrm>
            <a:off x="2470000" y="895726"/>
            <a:ext cx="863100" cy="76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3189695" y="939738"/>
            <a:ext cx="323455" cy="17894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/>
        </p:nvSpPr>
        <p:spPr>
          <a:xfrm>
            <a:off x="5916771" y="3390702"/>
            <a:ext cx="9486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43"/>
              </a:rPr>
              <a:t>Janani Ravi</a:t>
            </a:r>
            <a:r>
              <a:rPr lang="en-GB" sz="7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</a:t>
            </a:r>
            <a:endParaRPr sz="75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University of Colorado Anschutz Medical Campus, USA.</a:t>
            </a:r>
            <a:endParaRPr sz="1300"/>
          </a:p>
        </p:txBody>
      </p:sp>
      <p:pic>
        <p:nvPicPr>
          <p:cNvPr id="166" name="Google Shape;166;p16"/>
          <p:cNvPicPr preferRelativeResize="0"/>
          <p:nvPr/>
        </p:nvPicPr>
        <p:blipFill rotWithShape="1">
          <a:blip r:embed="rId44">
            <a:alphaModFix/>
          </a:blip>
          <a:srcRect b="32664" l="24373" r="25628" t="9541"/>
          <a:stretch/>
        </p:blipFill>
        <p:spPr>
          <a:xfrm>
            <a:off x="5996645" y="2630636"/>
            <a:ext cx="788700" cy="8259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67" name="Google Shape;167;p16"/>
          <p:cNvCxnSpPr/>
          <p:nvPr/>
        </p:nvCxnSpPr>
        <p:spPr>
          <a:xfrm>
            <a:off x="1838673" y="2585482"/>
            <a:ext cx="272100" cy="615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grpSp>
        <p:nvGrpSpPr>
          <p:cNvPr id="168" name="Google Shape;168;p16"/>
          <p:cNvGrpSpPr/>
          <p:nvPr/>
        </p:nvGrpSpPr>
        <p:grpSpPr>
          <a:xfrm>
            <a:off x="3444894" y="866039"/>
            <a:ext cx="1090749" cy="824542"/>
            <a:chOff x="2693458" y="478894"/>
            <a:chExt cx="2269556" cy="1799917"/>
          </a:xfrm>
        </p:grpSpPr>
        <p:grpSp>
          <p:nvGrpSpPr>
            <p:cNvPr id="169" name="Google Shape;169;p16"/>
            <p:cNvGrpSpPr/>
            <p:nvPr/>
          </p:nvGrpSpPr>
          <p:grpSpPr>
            <a:xfrm>
              <a:off x="2693458" y="478894"/>
              <a:ext cx="2269556" cy="1799917"/>
              <a:chOff x="4889444" y="827862"/>
              <a:chExt cx="2566500" cy="2046523"/>
            </a:xfrm>
          </p:grpSpPr>
          <p:pic>
            <p:nvPicPr>
              <p:cNvPr id="170" name="Google Shape;170;p16"/>
              <p:cNvPicPr preferRelativeResize="0"/>
              <p:nvPr/>
            </p:nvPicPr>
            <p:blipFill rotWithShape="1">
              <a:blip r:embed="rId45">
                <a:alphaModFix/>
              </a:blip>
              <a:srcRect b="12324" l="8674" r="8715" t="10746"/>
              <a:stretch/>
            </p:blipFill>
            <p:spPr>
              <a:xfrm>
                <a:off x="5032860" y="827862"/>
                <a:ext cx="1894200" cy="1845900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71" name="Google Shape;171;p16"/>
              <p:cNvSpPr txBox="1"/>
              <p:nvPr/>
            </p:nvSpPr>
            <p:spPr>
              <a:xfrm>
                <a:off x="4889444" y="2429485"/>
                <a:ext cx="2566500" cy="44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563C1"/>
                  </a:buClr>
                  <a:buSzPts val="800"/>
                  <a:buFont typeface="Verdana"/>
                  <a:buNone/>
                </a:pPr>
                <a:r>
                  <a:rPr b="0" i="0" lang="en-GB" sz="800" u="sng" cap="none" strike="noStrike">
                    <a:solidFill>
                      <a:srgbClr val="0563C1"/>
                    </a:solidFill>
                    <a:highlight>
                      <a:srgbClr val="FFFFFF"/>
                    </a:highlight>
                    <a:latin typeface="Verdana"/>
                    <a:ea typeface="Verdana"/>
                    <a:cs typeface="Verdana"/>
                    <a:sym typeface="Verdana"/>
                    <a:hlinkClick r:id="rId46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Johannes </a:t>
                </a:r>
                <a:r>
                  <a:rPr b="0" i="0" lang="en-GB" sz="800" u="sng" cap="none" strike="noStrike">
                    <a:solidFill>
                      <a:srgbClr val="4472C4"/>
                    </a:solidFill>
                    <a:highlight>
                      <a:srgbClr val="FFFFFF"/>
                    </a:highlight>
                    <a:latin typeface="Verdana"/>
                    <a:ea typeface="Verdana"/>
                    <a:cs typeface="Verdana"/>
                    <a:sym typeface="Verdana"/>
                    <a:hlinkClick r:id="rId47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Rainer</a:t>
                </a:r>
                <a:endParaRPr b="0" i="0" sz="800" u="none" cap="none" strike="noStrike">
                  <a:solidFill>
                    <a:srgbClr val="4472C4"/>
                  </a:solidFill>
                  <a:highlight>
                    <a:srgbClr val="FFFFFF"/>
                  </a:highlight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Verdana"/>
                  <a:buNone/>
                </a:pPr>
                <a:r>
                  <a:rPr b="0" i="0" lang="en-GB" sz="800" u="none" cap="none" strike="noStrike">
                    <a:solidFill>
                      <a:srgbClr val="000000"/>
                    </a:solidFill>
                    <a:highlight>
                      <a:srgbClr val="FFFFFF"/>
                    </a:highlight>
                    <a:latin typeface="Verdana"/>
                    <a:ea typeface="Verdana"/>
                    <a:cs typeface="Verdana"/>
                    <a:sym typeface="Verdana"/>
                  </a:rPr>
                  <a:t>Eurac Research, Italy</a:t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2" name="Google Shape;172;p16"/>
            <p:cNvPicPr preferRelativeResize="0"/>
            <p:nvPr/>
          </p:nvPicPr>
          <p:blipFill rotWithShape="1">
            <a:blip r:embed="rId48">
              <a:alphaModFix/>
            </a:blip>
            <a:srcRect b="0" l="0" r="0" t="0"/>
            <a:stretch/>
          </p:blipFill>
          <p:spPr>
            <a:xfrm>
              <a:off x="4240315" y="619913"/>
              <a:ext cx="365378" cy="24358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3" name="Google Shape;173;p16"/>
          <p:cNvCxnSpPr/>
          <p:nvPr/>
        </p:nvCxnSpPr>
        <p:spPr>
          <a:xfrm flipH="1">
            <a:off x="2104830" y="1922730"/>
            <a:ext cx="1758600" cy="594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descr="Image of American National Flag USA 60 x 90cm | YourFlag" id="174" name="Google Shape;174;p1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662000" y="2630697"/>
            <a:ext cx="284302" cy="16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2301817" y="3872198"/>
            <a:ext cx="333100" cy="20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 rotWithShape="1">
          <a:blip r:embed="rId50">
            <a:alphaModFix/>
          </a:blip>
          <a:srcRect b="17111" l="0" r="0" t="17203"/>
          <a:stretch/>
        </p:blipFill>
        <p:spPr>
          <a:xfrm>
            <a:off x="6654847" y="2797755"/>
            <a:ext cx="298607" cy="177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16"/>
          <p:cNvCxnSpPr>
            <a:stCxn id="166" idx="1"/>
          </p:cNvCxnSpPr>
          <p:nvPr/>
        </p:nvCxnSpPr>
        <p:spPr>
          <a:xfrm rot="10800000">
            <a:off x="5850548" y="2637586"/>
            <a:ext cx="261600" cy="114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178" name="Google Shape;178;p16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7527211" y="916349"/>
            <a:ext cx="580200" cy="61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9" name="Google Shape;179;p16"/>
          <p:cNvSpPr txBox="1"/>
          <p:nvPr/>
        </p:nvSpPr>
        <p:spPr>
          <a:xfrm>
            <a:off x="7436811" y="1500207"/>
            <a:ext cx="10308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1A81C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Hedia Tnani</a:t>
            </a:r>
            <a:r>
              <a:rPr lang="en-GB" sz="850">
                <a:solidFill>
                  <a:srgbClr val="4472C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80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Lieber Institute for Brain Development</a:t>
            </a:r>
            <a:endParaRPr/>
          </a:p>
        </p:txBody>
      </p:sp>
      <p:pic>
        <p:nvPicPr>
          <p:cNvPr descr="Flag of Spain - Wikipedia" id="180" name="Google Shape;180;p1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047496" y="858827"/>
            <a:ext cx="284949" cy="16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6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8047496" y="1040223"/>
            <a:ext cx="284950" cy="1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6"/>
          <p:cNvPicPr preferRelativeResize="0"/>
          <p:nvPr/>
        </p:nvPicPr>
        <p:blipFill rotWithShape="1">
          <a:blip r:embed="rId53">
            <a:alphaModFix/>
          </a:blip>
          <a:srcRect b="18878" l="21500" r="25004" t="15685"/>
          <a:stretch/>
        </p:blipFill>
        <p:spPr>
          <a:xfrm>
            <a:off x="3466568" y="3621578"/>
            <a:ext cx="719400" cy="79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3" name="Google Shape;183;p16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7294999" y="2232351"/>
            <a:ext cx="719400" cy="651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4" name="Google Shape;184;p16"/>
          <p:cNvSpPr txBox="1"/>
          <p:nvPr/>
        </p:nvSpPr>
        <p:spPr>
          <a:xfrm>
            <a:off x="7215257" y="2822876"/>
            <a:ext cx="9486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55"/>
              </a:rPr>
              <a:t>Enis Afgan</a:t>
            </a:r>
            <a:r>
              <a:rPr lang="en-GB" sz="75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</a:t>
            </a:r>
            <a:endParaRPr sz="75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Johns Hopkins University, USA.</a:t>
            </a:r>
            <a:endParaRPr sz="750"/>
          </a:p>
        </p:txBody>
      </p:sp>
      <p:sp>
        <p:nvSpPr>
          <p:cNvPr id="185" name="Google Shape;185;p16"/>
          <p:cNvSpPr txBox="1"/>
          <p:nvPr/>
        </p:nvSpPr>
        <p:spPr>
          <a:xfrm>
            <a:off x="3285351" y="4362688"/>
            <a:ext cx="1006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81C2"/>
              </a:buClr>
              <a:buSzPts val="800"/>
              <a:buFont typeface="Verdana"/>
              <a:buNone/>
            </a:pPr>
            <a:r>
              <a:rPr lang="en-GB" sz="80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56"/>
              </a:rPr>
              <a:t>Mengbo Li</a:t>
            </a:r>
            <a:r>
              <a:rPr lang="en-GB" sz="8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en-GB" sz="80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WEHI</a:t>
            </a:r>
            <a:r>
              <a:rPr b="0" i="0" lang="en-GB" sz="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Australia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6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7041917" y="3513899"/>
            <a:ext cx="736800" cy="651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7" name="Google Shape;187;p16"/>
          <p:cNvSpPr/>
          <p:nvPr/>
        </p:nvSpPr>
        <p:spPr>
          <a:xfrm>
            <a:off x="6685977" y="4229846"/>
            <a:ext cx="12699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50" u="sng">
                <a:solidFill>
                  <a:srgbClr val="0097A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5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Jiefei Wang</a:t>
            </a:r>
            <a:r>
              <a:rPr lang="en-GB" sz="7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</a:t>
            </a:r>
            <a:endParaRPr sz="75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7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University of Texas Medical Branch, USA.</a:t>
            </a:r>
            <a:endParaRPr b="1" sz="7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 of American National Flag USA 60 x 90cm | YourFlag" id="188" name="Google Shape;188;p1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784643" y="3456512"/>
            <a:ext cx="284302" cy="16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3453855" y="2687834"/>
            <a:ext cx="650100" cy="5250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90" name="Google Shape;190;p16"/>
          <p:cNvCxnSpPr/>
          <p:nvPr/>
        </p:nvCxnSpPr>
        <p:spPr>
          <a:xfrm rot="10800000">
            <a:off x="3236223" y="2754304"/>
            <a:ext cx="229500" cy="131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1" name="Google Shape;191;p16"/>
          <p:cNvSpPr/>
          <p:nvPr/>
        </p:nvSpPr>
        <p:spPr>
          <a:xfrm>
            <a:off x="3326042" y="3270614"/>
            <a:ext cx="10308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60"/>
              </a:rPr>
              <a:t>Luyi Tian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Guangzhou Laboratory, China.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6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3887132" y="2610704"/>
            <a:ext cx="333100" cy="20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5493228" y="949017"/>
            <a:ext cx="719400" cy="729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4" name="Google Shape;194;p16"/>
          <p:cNvSpPr txBox="1"/>
          <p:nvPr/>
        </p:nvSpPr>
        <p:spPr>
          <a:xfrm>
            <a:off x="5130116" y="1641181"/>
            <a:ext cx="13236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5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62"/>
              </a:rPr>
              <a:t>Jordana Muwanguzi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Northeastern University, USA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6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4417419" y="3623724"/>
            <a:ext cx="617700" cy="57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6" name="Google Shape;196;p16"/>
          <p:cNvSpPr txBox="1"/>
          <p:nvPr/>
        </p:nvSpPr>
        <p:spPr>
          <a:xfrm>
            <a:off x="4290739" y="4151914"/>
            <a:ext cx="1269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81C2"/>
              </a:buClr>
              <a:buSzPts val="800"/>
              <a:buFont typeface="Verdana"/>
              <a:buNone/>
            </a:pPr>
            <a:r>
              <a:rPr lang="en-GB" sz="85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64"/>
              </a:rPr>
              <a:t>Stevie Pederson</a:t>
            </a:r>
            <a:r>
              <a:rPr lang="en-GB" sz="8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Telethon Kids Institute, Australia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6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 flipH="1">
            <a:off x="1729940" y="3231987"/>
            <a:ext cx="580200" cy="52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Image of Ireland Irish National Flag 60 x 90cm | YourFlag" id="198" name="Google Shape;198;p16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2110698" y="3023711"/>
            <a:ext cx="284302" cy="16134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6"/>
          <p:cNvSpPr txBox="1"/>
          <p:nvPr/>
        </p:nvSpPr>
        <p:spPr>
          <a:xfrm>
            <a:off x="1616225" y="3798807"/>
            <a:ext cx="1006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81C2"/>
              </a:buClr>
              <a:buSzPts val="800"/>
              <a:buFont typeface="Verdana"/>
              <a:buNone/>
            </a:pPr>
            <a:r>
              <a:rPr lang="en-GB" sz="75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67"/>
              </a:rPr>
              <a:t>Maria Doyle</a:t>
            </a:r>
            <a:r>
              <a:rPr lang="en-GB" sz="75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University of Limerick, Ireland</a:t>
            </a:r>
            <a:endParaRPr b="0" i="0" sz="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/>
              <a:t>CAB supports many Bioconductor working groups</a:t>
            </a:r>
            <a:endParaRPr sz="2020"/>
          </a:p>
        </p:txBody>
      </p:sp>
      <p:sp>
        <p:nvSpPr>
          <p:cNvPr id="205" name="Google Shape;205;p17"/>
          <p:cNvSpPr txBox="1"/>
          <p:nvPr>
            <p:ph idx="1" type="body"/>
          </p:nvPr>
        </p:nvSpPr>
        <p:spPr>
          <a:xfrm>
            <a:off x="311700" y="1076275"/>
            <a:ext cx="410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Code of conduct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Conference planning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Cloud methods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Developers training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-GB">
                <a:solidFill>
                  <a:srgbClr val="FF0000"/>
                </a:solidFill>
              </a:rPr>
              <a:t>Education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Governance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Mass spectrometry for proteomics 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and metabolomics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-GB">
                <a:solidFill>
                  <a:srgbClr val="FF0000"/>
                </a:solidFill>
              </a:rPr>
              <a:t>Multilingual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Package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6" name="Google Shape;206;p17"/>
          <p:cNvSpPr txBox="1"/>
          <p:nvPr>
            <p:ph idx="1" type="body"/>
          </p:nvPr>
        </p:nvSpPr>
        <p:spPr>
          <a:xfrm>
            <a:off x="4728900" y="1076275"/>
            <a:ext cx="410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Privacy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Publication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Recommended classes and methods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Spatial and multi-omics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Industry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-GB">
                <a:solidFill>
                  <a:srgbClr val="FF0000"/>
                </a:solidFill>
              </a:rPr>
              <a:t>Website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Social media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" name="Google Shape;207;p17"/>
          <p:cNvSpPr txBox="1"/>
          <p:nvPr/>
        </p:nvSpPr>
        <p:spPr>
          <a:xfrm>
            <a:off x="2756500" y="4424800"/>
            <a:ext cx="34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https://workinggroups.bioconductor.org/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/>
          <p:nvPr>
            <p:ph type="title"/>
          </p:nvPr>
        </p:nvSpPr>
        <p:spPr>
          <a:xfrm>
            <a:off x="311700" y="159025"/>
            <a:ext cx="687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GB">
                <a:solidFill>
                  <a:srgbClr val="0D0D0D"/>
                </a:solidFill>
                <a:highlight>
                  <a:srgbClr val="FFFFFF"/>
                </a:highlight>
              </a:rPr>
              <a:t>It was challenging to find funding for the Community Manager position, but the CAB's efforts succeeded and enabled important projects</a:t>
            </a:r>
            <a:endParaRPr/>
          </a:p>
        </p:txBody>
      </p:sp>
      <p:sp>
        <p:nvSpPr>
          <p:cNvPr id="213" name="Google Shape;213;p18"/>
          <p:cNvSpPr txBox="1"/>
          <p:nvPr>
            <p:ph type="title"/>
          </p:nvPr>
        </p:nvSpPr>
        <p:spPr>
          <a:xfrm>
            <a:off x="4651900" y="1680675"/>
            <a:ext cx="3978300" cy="10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GB" sz="1600">
                <a:solidFill>
                  <a:srgbClr val="202124"/>
                </a:solidFill>
                <a:highlight>
                  <a:schemeClr val="lt1"/>
                </a:highlight>
              </a:rPr>
              <a:t>2) </a:t>
            </a:r>
            <a:r>
              <a:rPr b="1" lang="en-GB" sz="1600">
                <a:solidFill>
                  <a:srgbClr val="202124"/>
                </a:solidFill>
                <a:highlight>
                  <a:schemeClr val="lt1"/>
                </a:highlight>
              </a:rPr>
              <a:t>Bioconductor Carpentries Program</a:t>
            </a:r>
            <a:r>
              <a:rPr lang="en-GB" sz="1600">
                <a:solidFill>
                  <a:srgbClr val="202124"/>
                </a:solidFill>
                <a:highlight>
                  <a:schemeClr val="lt1"/>
                </a:highlight>
              </a:rPr>
              <a:t> to t</a:t>
            </a:r>
            <a:r>
              <a:rPr lang="en-GB" sz="1600"/>
              <a:t>rain a diverse pool of instructors around the world, 18 so far</a:t>
            </a:r>
            <a:endParaRPr sz="1600">
              <a:solidFill>
                <a:srgbClr val="202124"/>
              </a:solidFill>
              <a:highlight>
                <a:schemeClr val="lt1"/>
              </a:highlight>
            </a:endParaRPr>
          </a:p>
        </p:txBody>
      </p:sp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 b="19708" l="16513" r="11534" t="6310"/>
          <a:stretch/>
        </p:blipFill>
        <p:spPr>
          <a:xfrm>
            <a:off x="4792050" y="2647950"/>
            <a:ext cx="3240001" cy="2271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5" name="Google Shape;2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150" y="2625125"/>
            <a:ext cx="3241061" cy="22722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18"/>
          <p:cNvSpPr txBox="1"/>
          <p:nvPr>
            <p:ph type="title"/>
          </p:nvPr>
        </p:nvSpPr>
        <p:spPr>
          <a:xfrm>
            <a:off x="526222" y="1680675"/>
            <a:ext cx="3427200" cy="10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GB" sz="1600">
                <a:solidFill>
                  <a:srgbClr val="202124"/>
                </a:solidFill>
                <a:highlight>
                  <a:schemeClr val="lt1"/>
                </a:highlight>
              </a:rPr>
              <a:t>1</a:t>
            </a:r>
            <a:r>
              <a:rPr lang="en-GB" sz="1600">
                <a:solidFill>
                  <a:srgbClr val="202124"/>
                </a:solidFill>
                <a:highlight>
                  <a:schemeClr val="lt1"/>
                </a:highlight>
              </a:rPr>
              <a:t>) </a:t>
            </a:r>
            <a:r>
              <a:rPr b="1" lang="en-GB" sz="1600">
                <a:solidFill>
                  <a:srgbClr val="202124"/>
                </a:solidFill>
                <a:highlight>
                  <a:schemeClr val="lt1"/>
                </a:highlight>
              </a:rPr>
              <a:t>Website redesign</a:t>
            </a:r>
            <a:r>
              <a:rPr lang="en-GB" sz="1600">
                <a:solidFill>
                  <a:srgbClr val="202124"/>
                </a:solidFill>
                <a:highlight>
                  <a:schemeClr val="lt1"/>
                </a:highlight>
              </a:rPr>
              <a:t> </a:t>
            </a:r>
            <a:endParaRPr sz="16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GB" sz="1600">
                <a:solidFill>
                  <a:srgbClr val="202124"/>
                </a:solidFill>
                <a:highlight>
                  <a:schemeClr val="lt1"/>
                </a:highlight>
              </a:rPr>
              <a:t>to increase accessibility for new    users and those with disabilities</a:t>
            </a:r>
            <a:endParaRPr sz="1600">
              <a:solidFill>
                <a:srgbClr val="202124"/>
              </a:solidFill>
              <a:highlight>
                <a:schemeClr val="lt1"/>
              </a:highlight>
            </a:endParaRPr>
          </a:p>
        </p:txBody>
      </p:sp>
      <p:pic>
        <p:nvPicPr>
          <p:cNvPr id="217" name="Google Shape;217;p18"/>
          <p:cNvPicPr preferRelativeResize="0"/>
          <p:nvPr/>
        </p:nvPicPr>
        <p:blipFill rotWithShape="1">
          <a:blip r:embed="rId5">
            <a:alphaModFix/>
          </a:blip>
          <a:srcRect b="43873" l="0" r="0" t="0"/>
          <a:stretch/>
        </p:blipFill>
        <p:spPr>
          <a:xfrm>
            <a:off x="7311075" y="235225"/>
            <a:ext cx="1521225" cy="8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8675" y="988275"/>
            <a:ext cx="1596625" cy="79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917" y="784275"/>
            <a:ext cx="1271580" cy="136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394" y="2146655"/>
            <a:ext cx="4116509" cy="1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438" y="2996196"/>
            <a:ext cx="1169353" cy="38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4912" y="2047967"/>
            <a:ext cx="605854" cy="75096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9"/>
          <p:cNvSpPr txBox="1"/>
          <p:nvPr/>
        </p:nvSpPr>
        <p:spPr>
          <a:xfrm>
            <a:off x="314375" y="4233853"/>
            <a:ext cx="46446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hlinkClick r:id="rId7"/>
              </a:rPr>
              <a:t>https://the-turing-way.netlify.app/community-handbook/translation/translation-hello-crowdin</a:t>
            </a:r>
            <a:r>
              <a:rPr lang="en-GB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8" name="Google Shape;228;p19"/>
          <p:cNvSpPr/>
          <p:nvPr/>
        </p:nvSpPr>
        <p:spPr>
          <a:xfrm>
            <a:off x="2469971" y="1152115"/>
            <a:ext cx="1790400" cy="43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8925" y="851009"/>
            <a:ext cx="3292391" cy="9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24967" y="3997524"/>
            <a:ext cx="3519557" cy="70601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9"/>
          <p:cNvSpPr/>
          <p:nvPr/>
        </p:nvSpPr>
        <p:spPr>
          <a:xfrm>
            <a:off x="7759471" y="1768283"/>
            <a:ext cx="885000" cy="22293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9"/>
          <p:cNvSpPr/>
          <p:nvPr/>
        </p:nvSpPr>
        <p:spPr>
          <a:xfrm rot="10798835">
            <a:off x="6045420" y="1677710"/>
            <a:ext cx="885000" cy="22293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9"/>
          <p:cNvSpPr/>
          <p:nvPr/>
        </p:nvSpPr>
        <p:spPr>
          <a:xfrm rot="2302651">
            <a:off x="4726710" y="2875539"/>
            <a:ext cx="950969" cy="62719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9"/>
          <p:cNvSpPr txBox="1"/>
          <p:nvPr/>
        </p:nvSpPr>
        <p:spPr>
          <a:xfrm>
            <a:off x="119825" y="90725"/>
            <a:ext cx="90579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With the award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,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 we plan to break down educational barriers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,</a:t>
            </a:r>
            <a:r>
              <a:rPr lang="en-GB" sz="2000">
                <a:solidFill>
                  <a:srgbClr val="0D0D0D"/>
                </a:solidFill>
                <a:highlight>
                  <a:srgbClr val="FFFFFF"/>
                </a:highlight>
              </a:rPr>
              <a:t> expanding outreach through AI-assisted translation for learners worldwide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3132179" y="4534865"/>
            <a:ext cx="24726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900">
                <a:solidFill>
                  <a:schemeClr val="dk1"/>
                </a:solidFill>
              </a:rPr>
              <a:t>Thank You!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